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2" r:id="rId2"/>
    <p:sldId id="333" r:id="rId3"/>
    <p:sldId id="335" r:id="rId4"/>
    <p:sldId id="334" r:id="rId5"/>
    <p:sldId id="336" r:id="rId6"/>
    <p:sldId id="337" r:id="rId7"/>
    <p:sldId id="342" r:id="rId8"/>
    <p:sldId id="343" r:id="rId9"/>
    <p:sldId id="341" r:id="rId10"/>
    <p:sldId id="344" r:id="rId11"/>
    <p:sldId id="345" r:id="rId12"/>
    <p:sldId id="338" r:id="rId13"/>
    <p:sldId id="339" r:id="rId14"/>
    <p:sldId id="346" r:id="rId15"/>
    <p:sldId id="318" r:id="rId16"/>
    <p:sldId id="284" r:id="rId17"/>
    <p:sldId id="296" r:id="rId18"/>
    <p:sldId id="294" r:id="rId19"/>
    <p:sldId id="327" r:id="rId20"/>
    <p:sldId id="328" r:id="rId21"/>
    <p:sldId id="330" r:id="rId22"/>
    <p:sldId id="325" r:id="rId23"/>
    <p:sldId id="292" r:id="rId24"/>
    <p:sldId id="331" r:id="rId25"/>
    <p:sldId id="347" r:id="rId26"/>
    <p:sldId id="351" r:id="rId27"/>
    <p:sldId id="348" r:id="rId28"/>
    <p:sldId id="349" r:id="rId29"/>
    <p:sldId id="350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5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14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9D9915-99D4-414C-926A-F2CB1E601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FABA1-A2DA-4409-8BD2-A497248A93C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definitions of categories and data collection methods by source agencies, incomplete data coverage, varying data age, and employment of incompatible classification systems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7DA079-040B-46A8-AB9C-E43CFDB16B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58428-9704-4CE9-B04F-2FF6002442BA}" type="slidenum">
              <a:rPr lang="en-US"/>
              <a:pPr/>
              <a:t>16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0877D-95EB-44A6-B3EA-7D51C5F9B2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FFFA4-CF0E-4E59-87A4-A88B72F35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19DA8-5F62-467C-9B71-C37551EB9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DA25-50F7-47DB-B866-C5283363F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98804-6901-4C78-9F72-7C948FB23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32D37-BCC7-4A7D-A976-38EF73147C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ABFD4-2E63-46ED-A99D-127B4C738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FDC69-95D9-4419-8030-6200A7213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23076-8EA0-4791-A305-AA2599BC1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03F2-D498-42AB-9EB3-C912550D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377A-8B87-4578-A8B7-CE411C27D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F36A1D1-EED6-4E7C-916B-E6F191C96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Working with remote sensing image using R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dirty="0"/>
          </a:p>
        </p:txBody>
      </p:sp>
      <p:pic>
        <p:nvPicPr>
          <p:cNvPr id="4" name="Picture 2" descr="ec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424544" cy="28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0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" y="2819400"/>
            <a:ext cx="3949904" cy="27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6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dirty="0"/>
              <a:t>Download Landsat data; Import data to </a:t>
            </a:r>
            <a:r>
              <a:rPr lang="en-US" dirty="0" err="1"/>
              <a:t>Rstudio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dirty="0"/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2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971800" y="552390"/>
            <a:ext cx="2435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Vegetation Indices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11401" y="1190655"/>
            <a:ext cx="58357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66FF"/>
                </a:solidFill>
              </a:rPr>
              <a:t>Normalized Difference Vegetation Index (NDVI) </a:t>
            </a: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914400" y="1981200"/>
          <a:ext cx="24574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431640" progId="Equation.3">
                  <p:embed/>
                </p:oleObj>
              </mc:Choice>
              <mc:Fallback>
                <p:oleObj name="Equation" r:id="rId2" imgW="1257120" imgH="431640" progId="Equation.3">
                  <p:embed/>
                  <p:pic>
                    <p:nvPicPr>
                      <p:cNvPr id="23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81200"/>
                        <a:ext cx="245745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990600" y="3581400"/>
            <a:ext cx="201850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NDVI: [-1.0, 1.0]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838200" y="5943600"/>
            <a:ext cx="7842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FF"/>
                </a:solidFill>
              </a:rPr>
              <a:t>Often, the more the leaves of vegetation present, the bigger the</a:t>
            </a:r>
          </a:p>
          <a:p>
            <a:r>
              <a:rPr lang="en-US" dirty="0">
                <a:solidFill>
                  <a:srgbClr val="6600FF"/>
                </a:solidFill>
              </a:rPr>
              <a:t> contrast in reflectance in the red and near-infrared spectra.</a:t>
            </a:r>
          </a:p>
        </p:txBody>
      </p:sp>
      <p:pic>
        <p:nvPicPr>
          <p:cNvPr id="8" name="Picture 6" descr="spect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65300"/>
            <a:ext cx="492252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24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2651" y="304800"/>
            <a:ext cx="9372600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Normalized Difference Vegetation Index (NDVI)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NDVI =(NIR - R) / (NIR + R)</a:t>
            </a:r>
            <a:endParaRPr lang="en-US" dirty="0"/>
          </a:p>
          <a:p>
            <a:r>
              <a:rPr lang="en-US" dirty="0"/>
              <a:t>In Landsat 4-7, NDVI = (Band 4 – Band 3) / (Band 4 + Band 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Landsat 8, NDVI = (Band 5 – Band 4) / (Band 5 + Band 4)</a:t>
            </a:r>
          </a:p>
          <a:p>
            <a:endParaRPr lang="en-US" dirty="0"/>
          </a:p>
        </p:txBody>
      </p:sp>
      <p:pic>
        <p:nvPicPr>
          <p:cNvPr id="4" name="Picture 4" descr="na_ndvi_9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4343400"/>
            <a:ext cx="1777667" cy="2387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45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Normalized Difference Water Index</a:t>
            </a:r>
            <a:b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</a:br>
            <a:endParaRPr lang="en-US" sz="3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For Landsat 7 data, </a:t>
            </a:r>
          </a:p>
          <a:p>
            <a:r>
              <a:rPr lang="nn-NO" dirty="0"/>
              <a:t>NDWI = (Band 2 – Band 5) / (Band 2 + Band 5)</a:t>
            </a:r>
          </a:p>
          <a:p>
            <a:endParaRPr lang="nn-NO" dirty="0"/>
          </a:p>
          <a:p>
            <a:r>
              <a:rPr lang="nn-NO" dirty="0"/>
              <a:t>For Landsat 8 data, </a:t>
            </a:r>
          </a:p>
          <a:p>
            <a:pPr marL="0" indent="0">
              <a:buNone/>
            </a:pPr>
            <a:r>
              <a:rPr lang="nn-NO" dirty="0"/>
              <a:t>NDWI = (Band 3 – Band 6) / (Band 3 + Band 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9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dirty="0"/>
              <a:t>Download Landsat data; Import data to </a:t>
            </a:r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81000"/>
            <a:ext cx="81534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  <a:cs typeface="+mn-cs"/>
              </a:rPr>
              <a:t>Image classification approaches - computer-aided classification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800" dirty="0"/>
              <a:t>Themes can vary (examples): 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Urban, forest, ag, wetland, .. (NLCD)</a:t>
            </a:r>
          </a:p>
          <a:p>
            <a:pPr marL="514350" indent="-514350">
              <a:buAutoNum type="arabicPeriod"/>
            </a:pPr>
            <a:r>
              <a:rPr lang="en-US" sz="2800" dirty="0"/>
              <a:t>Soil, vegetation, impervious surface, water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Computer algorithms (many)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ML (Maximum Likelihood Classification)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classification applications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9672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Deforestation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Urban mapping and urban growth mapping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Coastal wetlands vegetation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Precision Agriculture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Identify invasive species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..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b="1" i="1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b="1" i="1" dirty="0">
              <a:latin typeface="Arial" charset="0"/>
              <a:cs typeface="Times New Roman" pitchFamily="18" charset="0"/>
            </a:endParaRPr>
          </a:p>
        </p:txBody>
      </p:sp>
      <p:pic>
        <p:nvPicPr>
          <p:cNvPr id="4" name="Picture 2" descr="Rondonia19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286000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Rondonia19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1"/>
            <a:ext cx="2287142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5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81000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Supervised Classification Algorithms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603189" cy="474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838200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solidFill>
                  <a:srgbClr val="3333FF"/>
                </a:solidFill>
              </a:rPr>
              <a:t>Users provide the computer with some examples (training pixels)</a:t>
            </a:r>
          </a:p>
          <a:p>
            <a:pPr eaLnBrk="1" hangingPunct="1"/>
            <a:r>
              <a:rPr lang="en-US" dirty="0">
                <a:solidFill>
                  <a:srgbClr val="3333FF"/>
                </a:solidFill>
              </a:rPr>
              <a:t>  of known features in multi-dimensional feature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0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533400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Supervised Classification Algorithms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23225" y="1497874"/>
            <a:ext cx="5281604" cy="4482253"/>
            <a:chOff x="457200" y="1480457"/>
            <a:chExt cx="5281604" cy="448225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480457"/>
              <a:ext cx="4214804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132707" y="5562600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Band 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3382192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Band 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3792" y="2166499"/>
              <a:ext cx="910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Forest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1800" y="3076545"/>
              <a:ext cx="498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95800" y="4114800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Urban</a:t>
              </a:r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486400" y="3093962"/>
            <a:ext cx="990600" cy="423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800" y="3599664"/>
            <a:ext cx="3320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statistics </a:t>
            </a:r>
          </a:p>
          <a:p>
            <a:r>
              <a:rPr lang="en-US" dirty="0"/>
              <a:t>for supervised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4379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28839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 descr="NASA Earth Science Sattelites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066800"/>
            <a:ext cx="746760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1752600" y="304800"/>
            <a:ext cx="5867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latin typeface="Times New Roman" pitchFamily="18" charset="0"/>
                <a:cs typeface="Times New Roman" pitchFamily="18" charset="0"/>
              </a:rPr>
              <a:t>NASA Earth Observatories</a:t>
            </a:r>
          </a:p>
        </p:txBody>
      </p:sp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838200" y="1219200"/>
            <a:ext cx="228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</a:rPr>
              <a:t>Number of Satellites?</a:t>
            </a:r>
          </a:p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</a:rPr>
              <a:t>2500+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1153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461962"/>
            <a:ext cx="461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Maximum Likelihood Classification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746125" y="4152900"/>
            <a:ext cx="76708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In a two dimensional spectral space,  each class form </a:t>
            </a:r>
            <a:r>
              <a:rPr lang="en-US" sz="1800" dirty="0">
                <a:solidFill>
                  <a:srgbClr val="FF0000"/>
                </a:solidFill>
              </a:rPr>
              <a:t>a probability density region</a:t>
            </a:r>
            <a:r>
              <a:rPr lang="en-US" sz="1800" dirty="0">
                <a:solidFill>
                  <a:srgbClr val="3333FF"/>
                </a:solidFill>
              </a:rPr>
              <a:t>,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the probability for a pixel belongs to a center category is defined by its distance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measured in standard deviation. The pixel is assigned a class that is most likely 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(maximum likelihood).</a:t>
            </a:r>
          </a:p>
          <a:p>
            <a:pPr eaLnBrk="1" hangingPunct="1"/>
            <a:endParaRPr lang="en-US" sz="1800" dirty="0">
              <a:solidFill>
                <a:srgbClr val="3333FF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Disadvantages: Large number of computations, particularly many spectral bands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are involved.</a:t>
            </a:r>
          </a:p>
        </p:txBody>
      </p:sp>
      <p:pic>
        <p:nvPicPr>
          <p:cNvPr id="8196" name="Picture 5" descr="D:\gg70\ppt_graphics\MLclass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3528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80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867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381000"/>
            <a:ext cx="601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</a:rPr>
              <a:t>Supervised Classification Algorithms in ENVI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61664"/>
            <a:ext cx="71501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85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5"/>
          <p:cNvSpPr txBox="1">
            <a:spLocks noChangeArrowheads="1"/>
          </p:cNvSpPr>
          <p:nvPr/>
        </p:nvSpPr>
        <p:spPr bwMode="auto">
          <a:xfrm>
            <a:off x="798513" y="214313"/>
            <a:ext cx="7044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2"/>
                </a:solidFill>
              </a:rPr>
              <a:t>Test different image classification algorithms</a:t>
            </a:r>
          </a:p>
        </p:txBody>
      </p:sp>
      <p:grpSp>
        <p:nvGrpSpPr>
          <p:cNvPr id="26627" name="Group 23"/>
          <p:cNvGrpSpPr>
            <a:grpSpLocks/>
          </p:cNvGrpSpPr>
          <p:nvPr/>
        </p:nvGrpSpPr>
        <p:grpSpPr bwMode="auto">
          <a:xfrm>
            <a:off x="4279900" y="814804"/>
            <a:ext cx="3944938" cy="2842796"/>
            <a:chOff x="1273849" y="1448154"/>
            <a:chExt cx="7077075" cy="4960956"/>
          </a:xfrm>
        </p:grpSpPr>
        <p:sp>
          <p:nvSpPr>
            <p:cNvPr id="26646" name="Oval 4"/>
            <p:cNvSpPr>
              <a:spLocks noChangeArrowheads="1"/>
            </p:cNvSpPr>
            <p:nvPr/>
          </p:nvSpPr>
          <p:spPr bwMode="auto">
            <a:xfrm>
              <a:off x="20358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26647" name="Oval 5"/>
            <p:cNvSpPr>
              <a:spLocks noChangeArrowheads="1"/>
            </p:cNvSpPr>
            <p:nvPr/>
          </p:nvSpPr>
          <p:spPr bwMode="auto">
            <a:xfrm>
              <a:off x="42456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8" name="Oval 6"/>
            <p:cNvSpPr>
              <a:spLocks noChangeArrowheads="1"/>
            </p:cNvSpPr>
            <p:nvPr/>
          </p:nvSpPr>
          <p:spPr bwMode="auto">
            <a:xfrm>
              <a:off x="6379249" y="3581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9" name="Oval 7"/>
            <p:cNvSpPr>
              <a:spLocks noChangeArrowheads="1"/>
            </p:cNvSpPr>
            <p:nvPr/>
          </p:nvSpPr>
          <p:spPr bwMode="auto">
            <a:xfrm>
              <a:off x="72936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0" name="Oval 8"/>
            <p:cNvSpPr>
              <a:spLocks noChangeArrowheads="1"/>
            </p:cNvSpPr>
            <p:nvPr/>
          </p:nvSpPr>
          <p:spPr bwMode="auto">
            <a:xfrm>
              <a:off x="5488766" y="5494710"/>
              <a:ext cx="914399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1" name="Oval 9"/>
            <p:cNvSpPr>
              <a:spLocks noChangeArrowheads="1"/>
            </p:cNvSpPr>
            <p:nvPr/>
          </p:nvSpPr>
          <p:spPr bwMode="auto">
            <a:xfrm>
              <a:off x="3178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2" name="Oval 10"/>
            <p:cNvSpPr>
              <a:spLocks noChangeArrowheads="1"/>
            </p:cNvSpPr>
            <p:nvPr/>
          </p:nvSpPr>
          <p:spPr bwMode="auto">
            <a:xfrm>
              <a:off x="1273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1311949" y="5670548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Band1</a:t>
              </a:r>
            </a:p>
          </p:txBody>
        </p:sp>
        <p:sp>
          <p:nvSpPr>
            <p:cNvPr id="26654" name="Text Box 16"/>
            <p:cNvSpPr txBox="1">
              <a:spLocks noChangeArrowheads="1"/>
            </p:cNvSpPr>
            <p:nvPr/>
          </p:nvSpPr>
          <p:spPr bwMode="auto">
            <a:xfrm>
              <a:off x="1426249" y="4724399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5" name="Rectangle 20"/>
            <p:cNvSpPr>
              <a:spLocks noChangeArrowheads="1"/>
            </p:cNvSpPr>
            <p:nvPr/>
          </p:nvSpPr>
          <p:spPr bwMode="auto">
            <a:xfrm>
              <a:off x="1881862" y="3038475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609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22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2743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23"/>
            <p:cNvSpPr>
              <a:spLocks noChangeShapeType="1"/>
            </p:cNvSpPr>
            <p:nvPr/>
          </p:nvSpPr>
          <p:spPr bwMode="auto">
            <a:xfrm flipV="1">
              <a:off x="1883449" y="4495800"/>
              <a:ext cx="4953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24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11430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25"/>
            <p:cNvSpPr>
              <a:spLocks noChangeShapeType="1"/>
            </p:cNvSpPr>
            <p:nvPr/>
          </p:nvSpPr>
          <p:spPr bwMode="auto">
            <a:xfrm flipV="1">
              <a:off x="3636049" y="4572000"/>
              <a:ext cx="990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26"/>
            <p:cNvSpPr>
              <a:spLocks noChangeShapeType="1"/>
            </p:cNvSpPr>
            <p:nvPr/>
          </p:nvSpPr>
          <p:spPr bwMode="auto">
            <a:xfrm flipV="1">
              <a:off x="3712249" y="4495800"/>
              <a:ext cx="3048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27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1295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28"/>
            <p:cNvSpPr>
              <a:spLocks noChangeShapeType="1"/>
            </p:cNvSpPr>
            <p:nvPr/>
          </p:nvSpPr>
          <p:spPr bwMode="auto">
            <a:xfrm flipV="1">
              <a:off x="5922049" y="4495800"/>
              <a:ext cx="9144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9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3429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30"/>
            <p:cNvSpPr>
              <a:spLocks noChangeShapeType="1"/>
            </p:cNvSpPr>
            <p:nvPr/>
          </p:nvSpPr>
          <p:spPr bwMode="auto">
            <a:xfrm flipH="1" flipV="1">
              <a:off x="6836449" y="4495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Line 31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3124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Line 32"/>
            <p:cNvSpPr>
              <a:spLocks noChangeShapeType="1"/>
            </p:cNvSpPr>
            <p:nvPr/>
          </p:nvSpPr>
          <p:spPr bwMode="auto">
            <a:xfrm flipH="1" flipV="1">
              <a:off x="2569249" y="4572000"/>
              <a:ext cx="5181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Line 33"/>
            <p:cNvSpPr>
              <a:spLocks noChangeShapeType="1"/>
            </p:cNvSpPr>
            <p:nvPr/>
          </p:nvSpPr>
          <p:spPr bwMode="auto">
            <a:xfrm flipV="1">
              <a:off x="2493049" y="2819400"/>
              <a:ext cx="304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Line 35"/>
            <p:cNvSpPr>
              <a:spLocks noChangeShapeType="1"/>
            </p:cNvSpPr>
            <p:nvPr/>
          </p:nvSpPr>
          <p:spPr bwMode="auto">
            <a:xfrm flipV="1">
              <a:off x="2569249" y="2819400"/>
              <a:ext cx="3810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Line 36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1828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Line 38"/>
            <p:cNvSpPr>
              <a:spLocks noChangeShapeType="1"/>
            </p:cNvSpPr>
            <p:nvPr/>
          </p:nvSpPr>
          <p:spPr bwMode="auto">
            <a:xfrm flipV="1">
              <a:off x="4626649" y="2819400"/>
              <a:ext cx="1676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Line 40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40386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41"/>
            <p:cNvSpPr>
              <a:spLocks noChangeShapeType="1"/>
            </p:cNvSpPr>
            <p:nvPr/>
          </p:nvSpPr>
          <p:spPr bwMode="auto">
            <a:xfrm flipH="1" flipV="1">
              <a:off x="6379249" y="2819400"/>
              <a:ext cx="4572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Oval 42"/>
            <p:cNvSpPr>
              <a:spLocks noChangeArrowheads="1"/>
            </p:cNvSpPr>
            <p:nvPr/>
          </p:nvSpPr>
          <p:spPr bwMode="auto">
            <a:xfrm>
              <a:off x="5929986" y="1895475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5" name="Oval 43"/>
            <p:cNvSpPr>
              <a:spLocks noChangeArrowheads="1"/>
            </p:cNvSpPr>
            <p:nvPr/>
          </p:nvSpPr>
          <p:spPr bwMode="auto">
            <a:xfrm>
              <a:off x="2339061" y="19050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6" name="Text Box 50"/>
            <p:cNvSpPr txBox="1">
              <a:spLocks noChangeArrowheads="1"/>
            </p:cNvSpPr>
            <p:nvPr/>
          </p:nvSpPr>
          <p:spPr bwMode="auto">
            <a:xfrm>
              <a:off x="2073704" y="1455738"/>
              <a:ext cx="1635026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Forest</a:t>
              </a:r>
            </a:p>
          </p:txBody>
        </p:sp>
        <p:sp>
          <p:nvSpPr>
            <p:cNvPr id="26677" name="Text Box 54"/>
            <p:cNvSpPr txBox="1">
              <a:spLocks noChangeArrowheads="1"/>
            </p:cNvSpPr>
            <p:nvPr/>
          </p:nvSpPr>
          <p:spPr bwMode="auto">
            <a:xfrm>
              <a:off x="5479240" y="1448154"/>
              <a:ext cx="2125739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Non-forest</a:t>
              </a:r>
            </a:p>
          </p:txBody>
        </p:sp>
        <p:sp>
          <p:nvSpPr>
            <p:cNvPr id="26678" name="Text Box 55"/>
            <p:cNvSpPr txBox="1">
              <a:spLocks noChangeArrowheads="1"/>
            </p:cNvSpPr>
            <p:nvPr/>
          </p:nvSpPr>
          <p:spPr bwMode="auto">
            <a:xfrm>
              <a:off x="3255050" y="5632449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Band2</a:t>
              </a:r>
            </a:p>
          </p:txBody>
        </p:sp>
        <p:sp>
          <p:nvSpPr>
            <p:cNvPr id="26679" name="Text Box 56"/>
            <p:cNvSpPr txBox="1">
              <a:spLocks noChangeArrowheads="1"/>
            </p:cNvSpPr>
            <p:nvPr/>
          </p:nvSpPr>
          <p:spPr bwMode="auto">
            <a:xfrm>
              <a:off x="5464849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Band3</a:t>
              </a:r>
            </a:p>
          </p:txBody>
        </p:sp>
        <p:sp>
          <p:nvSpPr>
            <p:cNvPr id="26680" name="Text Box 57"/>
            <p:cNvSpPr txBox="1">
              <a:spLocks noChangeArrowheads="1"/>
            </p:cNvSpPr>
            <p:nvPr/>
          </p:nvSpPr>
          <p:spPr bwMode="auto">
            <a:xfrm>
              <a:off x="7341272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Band4</a:t>
              </a:r>
            </a:p>
          </p:txBody>
        </p:sp>
        <p:sp>
          <p:nvSpPr>
            <p:cNvPr id="26681" name="Rectangle 58"/>
            <p:cNvSpPr>
              <a:spLocks noChangeArrowheads="1"/>
            </p:cNvSpPr>
            <p:nvPr/>
          </p:nvSpPr>
          <p:spPr bwMode="auto">
            <a:xfrm>
              <a:off x="4469486" y="5629275"/>
              <a:ext cx="692150" cy="4572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2400">
                  <a:latin typeface="Arial" pitchFamily="34" charset="0"/>
                </a:rPr>
                <a:t>…</a:t>
              </a:r>
              <a:r>
                <a:rPr lang="zh-CN" altLang="en-US" sz="2400">
                  <a:latin typeface="Arial" pitchFamily="34" charset="0"/>
                </a:rPr>
                <a:t>．</a:t>
              </a:r>
            </a:p>
          </p:txBody>
        </p:sp>
      </p:grp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443038" y="3210728"/>
            <a:ext cx="1355725" cy="32622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>
                <a:latin typeface="Arial" pitchFamily="34" charset="0"/>
                <a:ea typeface="SimSun" pitchFamily="2" charset="-122"/>
                <a:cs typeface="Arial" pitchFamily="34" charset="0"/>
              </a:rPr>
              <a:t>Band4</a:t>
            </a:r>
          </a:p>
        </p:txBody>
      </p:sp>
      <p:cxnSp>
        <p:nvCxnSpPr>
          <p:cNvPr id="26629" name="Straight Arrow Connector 7"/>
          <p:cNvCxnSpPr>
            <a:cxnSpLocks noChangeShapeType="1"/>
            <a:stCxn id="26628" idx="2"/>
          </p:cNvCxnSpPr>
          <p:nvPr/>
        </p:nvCxnSpPr>
        <p:spPr bwMode="auto">
          <a:xfrm>
            <a:off x="2120901" y="3536950"/>
            <a:ext cx="0" cy="393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0" name="Straight Connector 9"/>
          <p:cNvCxnSpPr>
            <a:cxnSpLocks noChangeShapeType="1"/>
          </p:cNvCxnSpPr>
          <p:nvPr/>
        </p:nvCxnSpPr>
        <p:spPr bwMode="auto">
          <a:xfrm>
            <a:off x="1020763" y="3930650"/>
            <a:ext cx="23955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6632" name="Rectangle 11"/>
          <p:cNvSpPr>
            <a:spLocks noChangeArrowheads="1"/>
          </p:cNvSpPr>
          <p:nvPr/>
        </p:nvSpPr>
        <p:spPr bwMode="auto">
          <a:xfrm>
            <a:off x="290748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/>
              <a:t>Class2</a:t>
            </a:r>
          </a:p>
        </p:txBody>
      </p:sp>
      <p:cxnSp>
        <p:nvCxnSpPr>
          <p:cNvPr id="26633" name="Straight Arrow Connector 13"/>
          <p:cNvCxnSpPr>
            <a:cxnSpLocks noChangeShapeType="1"/>
          </p:cNvCxnSpPr>
          <p:nvPr/>
        </p:nvCxnSpPr>
        <p:spPr bwMode="auto">
          <a:xfrm>
            <a:off x="3416300" y="3930650"/>
            <a:ext cx="0" cy="7021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4" name="Straight Arrow Connector 60"/>
          <p:cNvCxnSpPr>
            <a:cxnSpLocks noChangeShapeType="1"/>
          </p:cNvCxnSpPr>
          <p:nvPr/>
        </p:nvCxnSpPr>
        <p:spPr bwMode="auto">
          <a:xfrm>
            <a:off x="1020763" y="3930650"/>
            <a:ext cx="0" cy="703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35" name="TextBox 62"/>
          <p:cNvSpPr txBox="1">
            <a:spLocks noChangeArrowheads="1"/>
          </p:cNvSpPr>
          <p:nvPr/>
        </p:nvSpPr>
        <p:spPr bwMode="auto">
          <a:xfrm>
            <a:off x="1579559" y="3916669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Band4&gt;95</a:t>
            </a:r>
          </a:p>
        </p:txBody>
      </p:sp>
      <p:cxnSp>
        <p:nvCxnSpPr>
          <p:cNvPr id="26636" name="Straight Arrow Connector 194562"/>
          <p:cNvCxnSpPr>
            <a:cxnSpLocks noChangeShapeType="1"/>
          </p:cNvCxnSpPr>
          <p:nvPr/>
        </p:nvCxnSpPr>
        <p:spPr bwMode="auto">
          <a:xfrm flipH="1">
            <a:off x="1049155" y="4983163"/>
            <a:ext cx="3720" cy="58309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7" name="Straight Connector 194568"/>
          <p:cNvCxnSpPr>
            <a:cxnSpLocks noChangeShapeType="1"/>
          </p:cNvCxnSpPr>
          <p:nvPr/>
        </p:nvCxnSpPr>
        <p:spPr bwMode="auto">
          <a:xfrm>
            <a:off x="338138" y="5551488"/>
            <a:ext cx="142203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Arrow Connector 194574"/>
          <p:cNvCxnSpPr>
            <a:cxnSpLocks noChangeShapeType="1"/>
          </p:cNvCxnSpPr>
          <p:nvPr/>
        </p:nvCxnSpPr>
        <p:spPr bwMode="auto">
          <a:xfrm>
            <a:off x="338138" y="5553075"/>
            <a:ext cx="0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9" name="Straight Arrow Connector 194581"/>
          <p:cNvCxnSpPr>
            <a:cxnSpLocks noChangeShapeType="1"/>
            <a:endCxn id="60" idx="0"/>
          </p:cNvCxnSpPr>
          <p:nvPr/>
        </p:nvCxnSpPr>
        <p:spPr bwMode="auto">
          <a:xfrm>
            <a:off x="1739170" y="5566258"/>
            <a:ext cx="0" cy="27147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40" name="Rectangle 194582"/>
          <p:cNvSpPr>
            <a:spLocks noChangeArrowheads="1"/>
          </p:cNvSpPr>
          <p:nvPr/>
        </p:nvSpPr>
        <p:spPr bwMode="auto">
          <a:xfrm>
            <a:off x="76200" y="5842000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642" name="TextBox 93"/>
          <p:cNvSpPr txBox="1">
            <a:spLocks noChangeArrowheads="1"/>
          </p:cNvSpPr>
          <p:nvPr/>
        </p:nvSpPr>
        <p:spPr bwMode="auto">
          <a:xfrm>
            <a:off x="490174" y="5511522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Band3&lt;50</a:t>
            </a:r>
          </a:p>
        </p:txBody>
      </p:sp>
      <p:pic>
        <p:nvPicPr>
          <p:cNvPr id="266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4178300"/>
            <a:ext cx="3341687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4" name="TextBox 194584"/>
          <p:cNvSpPr txBox="1">
            <a:spLocks noChangeArrowheads="1"/>
          </p:cNvSpPr>
          <p:nvPr/>
        </p:nvSpPr>
        <p:spPr bwMode="auto">
          <a:xfrm>
            <a:off x="5773738" y="6421438"/>
            <a:ext cx="96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SVM</a:t>
            </a:r>
          </a:p>
        </p:txBody>
      </p:sp>
      <p:sp>
        <p:nvSpPr>
          <p:cNvPr id="26645" name="TextBox 194585"/>
          <p:cNvSpPr txBox="1">
            <a:spLocks noChangeArrowheads="1"/>
          </p:cNvSpPr>
          <p:nvPr/>
        </p:nvSpPr>
        <p:spPr bwMode="auto">
          <a:xfrm>
            <a:off x="816404" y="627062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/>
              <a:t>CART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924" y="1071134"/>
            <a:ext cx="3747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Neural Networks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Classification and Regression Tree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Random Forest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Support Vector Machine</a:t>
            </a:r>
          </a:p>
        </p:txBody>
      </p:sp>
      <p:sp>
        <p:nvSpPr>
          <p:cNvPr id="60" name="Rectangle 194582"/>
          <p:cNvSpPr>
            <a:spLocks noChangeArrowheads="1"/>
          </p:cNvSpPr>
          <p:nvPr/>
        </p:nvSpPr>
        <p:spPr bwMode="auto">
          <a:xfrm>
            <a:off x="1408970" y="5837737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56233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/>
              <a:t>Class1</a:t>
            </a:r>
          </a:p>
        </p:txBody>
      </p:sp>
    </p:spTree>
    <p:extLst>
      <p:ext uri="{BB962C8B-B14F-4D97-AF65-F5344CB8AC3E}">
        <p14:creationId xmlns:p14="http://schemas.microsoft.com/office/powerpoint/2010/main" val="28817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4582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Image classification (land cover mapping)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5433" y="1541721"/>
            <a:ext cx="24384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Training data polygons (e.g., urban, forest, ag…)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4200" y="1562986"/>
            <a:ext cx="24384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Landsat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3657600"/>
            <a:ext cx="167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of training data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34633" y="2934586"/>
            <a:ext cx="1056167" cy="72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2590800" y="2971800"/>
            <a:ext cx="1752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27851"/>
              </p:ext>
            </p:extLst>
          </p:nvPr>
        </p:nvGraphicFramePr>
        <p:xfrm>
          <a:off x="3657600" y="3292549"/>
          <a:ext cx="2895600" cy="34024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94178983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63655974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57261822"/>
                    </a:ext>
                  </a:extLst>
                </a:gridCol>
              </a:tblGrid>
              <a:tr h="356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Classcode</a:t>
                      </a:r>
                      <a:r>
                        <a:rPr lang="en-US" sz="1100" u="none" strike="noStrike" dirty="0">
                          <a:effectLst/>
                        </a:rPr>
                        <a:t> (y)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Band3 (red)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Band4 (</a:t>
                      </a:r>
                      <a:r>
                        <a:rPr lang="en-US" sz="1100" u="none" strike="noStrike" dirty="0" err="1">
                          <a:effectLst/>
                        </a:rPr>
                        <a:t>nir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036569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613887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137338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9800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763706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380441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857085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213143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056711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91323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8787167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9584142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3010973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774256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4951192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5335809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1603957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4328952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6705600" y="46482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91401" y="4648200"/>
            <a:ext cx="1752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Y~ f(x)</a:t>
            </a:r>
          </a:p>
          <a:p>
            <a:pPr marL="0" indent="0">
              <a:buNone/>
            </a:pPr>
            <a:r>
              <a:rPr lang="en-US" dirty="0"/>
              <a:t>(classification </a:t>
            </a:r>
            <a:r>
              <a:rPr lang="en-US" dirty="0" err="1"/>
              <a:t>problem,not</a:t>
            </a:r>
            <a:r>
              <a:rPr lang="en-US" dirty="0"/>
              <a:t> a regression)</a:t>
            </a:r>
          </a:p>
        </p:txBody>
      </p:sp>
    </p:spTree>
    <p:extLst>
      <p:ext uri="{BB962C8B-B14F-4D97-AF65-F5344CB8AC3E}">
        <p14:creationId xmlns:p14="http://schemas.microsoft.com/office/powerpoint/2010/main" val="349401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28273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2590800"/>
            <a:ext cx="236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Y~ f(x)</a:t>
            </a:r>
          </a:p>
          <a:p>
            <a:pPr marL="0" indent="0">
              <a:buNone/>
            </a:pPr>
            <a:r>
              <a:rPr lang="en-US" dirty="0"/>
              <a:t>(classification </a:t>
            </a:r>
            <a:r>
              <a:rPr lang="en-US" dirty="0" err="1"/>
              <a:t>problem,not</a:t>
            </a:r>
            <a:r>
              <a:rPr lang="en-US" dirty="0"/>
              <a:t> a regression)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13118"/>
              </p:ext>
            </p:extLst>
          </p:nvPr>
        </p:nvGraphicFramePr>
        <p:xfrm>
          <a:off x="3276600" y="1524000"/>
          <a:ext cx="5562600" cy="469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94178983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636559746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357261822"/>
                    </a:ext>
                  </a:extLst>
                </a:gridCol>
              </a:tblGrid>
              <a:tr h="492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Classcode</a:t>
                      </a:r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(all</a:t>
                      </a:r>
                      <a:r>
                        <a:rPr lang="en-US" sz="11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 pixels)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band1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band2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036569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613887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18521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137338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763706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380441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857085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213143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056711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91323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8787167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9584142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3010973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774256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4951192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5335809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1603957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432895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360217" y="1066800"/>
            <a:ext cx="354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/>
              <a:t>Make predictions for all pixels</a:t>
            </a:r>
          </a:p>
        </p:txBody>
      </p:sp>
    </p:spTree>
    <p:extLst>
      <p:ext uri="{BB962C8B-B14F-4D97-AF65-F5344CB8AC3E}">
        <p14:creationId xmlns:p14="http://schemas.microsoft.com/office/powerpoint/2010/main" val="1851540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816273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243840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Rscript</a:t>
            </a:r>
            <a:r>
              <a:rPr lang="en-US" dirty="0"/>
              <a:t> and demos</a:t>
            </a:r>
          </a:p>
        </p:txBody>
      </p:sp>
    </p:spTree>
    <p:extLst>
      <p:ext uri="{BB962C8B-B14F-4D97-AF65-F5344CB8AC3E}">
        <p14:creationId xmlns:p14="http://schemas.microsoft.com/office/powerpoint/2010/main" val="382578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2A8442-20C5-4830-A548-AEDBEF0BFC76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981200" y="336568"/>
            <a:ext cx="544909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Remote Sensing Data Analysis</a:t>
            </a:r>
          </a:p>
        </p:txBody>
      </p:sp>
      <p:pic>
        <p:nvPicPr>
          <p:cNvPr id="17412" name="Picture 5" descr="NASA Earth Science Sattelites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222408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695325" y="1143000"/>
            <a:ext cx="6619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u="sng" dirty="0"/>
              <a:t>Land Cover map</a:t>
            </a:r>
            <a:r>
              <a:rPr lang="en-US" u="sng" dirty="0"/>
              <a:t>:</a:t>
            </a:r>
            <a:r>
              <a:rPr lang="en-US" dirty="0"/>
              <a:t>  use of remote sensing techniques</a:t>
            </a:r>
            <a:endParaRPr lang="en-US" b="1" dirty="0"/>
          </a:p>
        </p:txBody>
      </p:sp>
      <p:pic>
        <p:nvPicPr>
          <p:cNvPr id="17414" name="Picture 3" descr="specur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935163"/>
            <a:ext cx="3017838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Right Arrow 5"/>
          <p:cNvSpPr>
            <a:spLocks noChangeArrowheads="1"/>
          </p:cNvSpPr>
          <p:nvPr/>
        </p:nvSpPr>
        <p:spPr bwMode="auto">
          <a:xfrm>
            <a:off x="3005138" y="2835275"/>
            <a:ext cx="304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7417" name="Picture 7" descr="ultra80_24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54513"/>
            <a:ext cx="2028825" cy="1690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418" name="Down Arrow 9"/>
          <p:cNvSpPr>
            <a:spLocks noChangeArrowheads="1"/>
          </p:cNvSpPr>
          <p:nvPr/>
        </p:nvSpPr>
        <p:spPr bwMode="auto">
          <a:xfrm>
            <a:off x="4840288" y="3841750"/>
            <a:ext cx="188912" cy="425450"/>
          </a:xfrm>
          <a:prstGeom prst="downArrow">
            <a:avLst>
              <a:gd name="adj1" fmla="val 50000"/>
              <a:gd name="adj2" fmla="val 5021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419" name="Right Arrow 10"/>
          <p:cNvSpPr>
            <a:spLocks noChangeArrowheads="1"/>
          </p:cNvSpPr>
          <p:nvPr/>
        </p:nvSpPr>
        <p:spPr bwMode="auto">
          <a:xfrm>
            <a:off x="5867400" y="5243513"/>
            <a:ext cx="304800" cy="166687"/>
          </a:xfrm>
          <a:prstGeom prst="rightArrow">
            <a:avLst>
              <a:gd name="adj1" fmla="val 50000"/>
              <a:gd name="adj2" fmla="val 501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4524899"/>
            <a:ext cx="2550413" cy="16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67099"/>
            <a:ext cx="4147517" cy="282665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8" y="876300"/>
            <a:ext cx="3987361" cy="222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9" y="838200"/>
            <a:ext cx="3657600" cy="2300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29000"/>
            <a:ext cx="3698358" cy="2902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39173" y="228600"/>
            <a:ext cx="5099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Remote Sensing-derived map products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5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5" y="533400"/>
            <a:ext cx="3396375" cy="2641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13" y="533400"/>
            <a:ext cx="3844887" cy="2637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181434"/>
            <a:ext cx="32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surface 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124200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Algae bloom </a:t>
            </a:r>
            <a:r>
              <a:rPr lang="en-US" dirty="0" err="1"/>
              <a:t>mappping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10200" y="1930193"/>
            <a:ext cx="0" cy="125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10" y="3810000"/>
            <a:ext cx="3450789" cy="2467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882" y="3697115"/>
            <a:ext cx="3787917" cy="27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Download Landsat data; Import data to </a:t>
            </a:r>
            <a:r>
              <a:rPr lang="en-US" b="1" dirty="0" err="1">
                <a:solidFill>
                  <a:srgbClr val="0070C0"/>
                </a:solidFill>
              </a:rPr>
              <a:t>Rstudio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dirty="0"/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9" y="914400"/>
            <a:ext cx="7938385" cy="39552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579120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https://glovis.usgs.gov/app?fullscreen=0</a:t>
            </a:r>
          </a:p>
        </p:txBody>
      </p:sp>
    </p:spTree>
    <p:extLst>
      <p:ext uri="{BB962C8B-B14F-4D97-AF65-F5344CB8AC3E}">
        <p14:creationId xmlns:p14="http://schemas.microsoft.com/office/powerpoint/2010/main" val="6383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118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8" y="2971800"/>
            <a:ext cx="8686800" cy="3424335"/>
          </a:xfrm>
          <a:prstGeom prst="rect">
            <a:avLst/>
          </a:prstGeom>
        </p:spPr>
      </p:pic>
      <p:pic>
        <p:nvPicPr>
          <p:cNvPr id="3" name="Picture 3" descr="specur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"/>
            <a:ext cx="39802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98" y="762000"/>
            <a:ext cx="4690730" cy="198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09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3362</TotalTime>
  <Words>744</Words>
  <Application>Microsoft Macintosh PowerPoint</Application>
  <PresentationFormat>On-screen Show (4:3)</PresentationFormat>
  <Paragraphs>249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Times</vt:lpstr>
      <vt:lpstr>Arial</vt:lpstr>
      <vt:lpstr>Calibri</vt:lpstr>
      <vt:lpstr>Times New Roman</vt:lpstr>
      <vt:lpstr>Default Design</vt:lpstr>
      <vt:lpstr>Equation</vt:lpstr>
      <vt:lpstr>Working with remote sensing image using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Difference Vegetation Index (NDVI) </vt:lpstr>
      <vt:lpstr>Normalized Difference Water Index </vt:lpstr>
      <vt:lpstr>PowerPoint Presentation</vt:lpstr>
      <vt:lpstr>PowerPoint Presentation</vt:lpstr>
      <vt:lpstr>Image classification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- Introduction</dc:title>
  <dc:creator>UNC</dc:creator>
  <cp:lastModifiedBy>Shao, Yang</cp:lastModifiedBy>
  <cp:revision>299</cp:revision>
  <dcterms:created xsi:type="dcterms:W3CDTF">2006-11-09T15:55:01Z</dcterms:created>
  <dcterms:modified xsi:type="dcterms:W3CDTF">2024-07-14T21:30:18Z</dcterms:modified>
</cp:coreProperties>
</file>